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300" r:id="rId2"/>
    <p:sldId id="301" r:id="rId3"/>
    <p:sldId id="262" r:id="rId4"/>
    <p:sldId id="299" r:id="rId5"/>
    <p:sldId id="296" r:id="rId6"/>
    <p:sldId id="297" r:id="rId7"/>
    <p:sldId id="298" r:id="rId8"/>
    <p:sldId id="302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BE3ABE1-2D7F-4B0D-8F8A-B23F9F3FCECC}" type="datetimeFigureOut">
              <a:rPr lang="ru-RU"/>
              <a:pPr>
                <a:defRPr/>
              </a:pPr>
              <a:t>14.02.2022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A5ED19-E6C0-4BD2-975F-CD667C979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CAF9E-1A1F-4ED9-8BE7-5329838C6530}" type="datetime1">
              <a:rPr lang="ru-RU"/>
              <a:pPr>
                <a:defRPr/>
              </a:pPr>
              <a:t>14.02.2022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AC5D9-6921-458D-A8C6-4DC5F7C78C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EA5F-4645-429C-BD64-9EE5E143C8F0}" type="datetime1">
              <a:rPr lang="ru-RU"/>
              <a:pPr>
                <a:defRPr/>
              </a:pPr>
              <a:t>14.02.2022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E99AD-7C5F-48B9-80E9-D3176752B5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BB688-3C6B-4636-A029-3D453293C25B}" type="datetime1">
              <a:rPr lang="ru-RU"/>
              <a:pPr>
                <a:defRPr/>
              </a:pPr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E9760-1F05-40C8-96B0-073290CE2A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1AAC9-5141-4652-AD61-0B8D46D10918}" type="datetime1">
              <a:rPr lang="ru-RU"/>
              <a:pPr>
                <a:defRPr/>
              </a:pPr>
              <a:t>14.02.2022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C0F14-A1F8-4844-9881-8EC1553B9C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A3997-F031-4F37-B161-88D6540F7112}" type="datetime1">
              <a:rPr lang="ru-RU"/>
              <a:pPr>
                <a:defRPr/>
              </a:pPr>
              <a:t>14.02.2022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AD1A8-9ADD-45F0-A9BD-EAFA7A71E1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4EEDB-D601-41B8-A615-1184623D557D}" type="datetime1">
              <a:rPr lang="ru-RU"/>
              <a:pPr>
                <a:defRPr/>
              </a:pPr>
              <a:t>14.02.2022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ED394-E618-4E5B-ADC7-F927E7B693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7277D-2275-42B3-9C7F-5F96CEA08EA8}" type="datetime1">
              <a:rPr lang="ru-RU"/>
              <a:pPr>
                <a:defRPr/>
              </a:pPr>
              <a:t>14.02.2022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3E963-EBDD-4338-BEB7-CD9D2D3598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6F1FC-1562-4A6F-8803-2C7D77C8BF21}" type="datetime1">
              <a:rPr lang="ru-RU"/>
              <a:pPr>
                <a:defRPr/>
              </a:pPr>
              <a:t>14.02.2022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E0638-5D83-462C-BDFF-E51E45F750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01B0A-FD12-4970-94D7-B034B7EBBE4B}" type="datetime1">
              <a:rPr lang="ru-RU"/>
              <a:pPr>
                <a:defRPr/>
              </a:pPr>
              <a:t>14.02.2022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879C-5F1B-45AB-BF57-A3F7747A70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4516C-CC49-4508-9DAD-050BB7B25FC2}" type="datetime1">
              <a:rPr lang="ru-RU"/>
              <a:pPr>
                <a:defRPr/>
              </a:pPr>
              <a:t>14.02.2022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4599C-477A-4451-AB56-DF8175B3B9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2093B-0E59-4CC5-9499-CEF6081A5597}" type="datetime1">
              <a:rPr lang="ru-RU"/>
              <a:pPr>
                <a:defRPr/>
              </a:pPr>
              <a:t>14.02.2022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1CD7D-9994-48F4-8F73-F9D6E4C1D2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3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B37080D-F945-4BC8-B176-764F4A85ECAC}" type="datetime1">
              <a:rPr lang="ru-RU"/>
              <a:pPr>
                <a:defRPr/>
              </a:pPr>
              <a:t>14.02.2022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5B97C95-126A-4418-B176-CC7056C5CA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26" r:id="rId4"/>
    <p:sldLayoutId id="2147483832" r:id="rId5"/>
    <p:sldLayoutId id="2147483827" r:id="rId6"/>
    <p:sldLayoutId id="2147483833" r:id="rId7"/>
    <p:sldLayoutId id="2147483834" r:id="rId8"/>
    <p:sldLayoutId id="2147483835" r:id="rId9"/>
    <p:sldLayoutId id="2147483828" r:id="rId10"/>
    <p:sldLayoutId id="214748383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064250"/>
          </a:xfrm>
        </p:spPr>
        <p:txBody>
          <a:bodyPr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1800" b="1" dirty="0">
                <a:cs typeface="Times New Roman" pitchFamily="18" charset="0"/>
              </a:rPr>
              <a:t>муниципальное бюджетное дошкольное образовательное учреждение «</a:t>
            </a:r>
            <a:r>
              <a:rPr lang="ru-RU" sz="1800" b="1" dirty="0" err="1">
                <a:cs typeface="Times New Roman" pitchFamily="18" charset="0"/>
              </a:rPr>
              <a:t>Строчковский</a:t>
            </a:r>
            <a:r>
              <a:rPr lang="ru-RU" sz="1800" b="1" dirty="0">
                <a:cs typeface="Times New Roman" pitchFamily="18" charset="0"/>
              </a:rPr>
              <a:t> детский сад»</a:t>
            </a: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Проект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 «Сокращение длительности процесса «Информирование и консультирование родителей </a:t>
            </a: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(законных  представителей)»»</a:t>
            </a: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1600" b="1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1600" b="1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1600" b="1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1600" b="1" dirty="0" err="1">
                <a:solidFill>
                  <a:schemeClr val="tx1"/>
                </a:solidFill>
                <a:cs typeface="Times New Roman" pitchFamily="18" charset="0"/>
              </a:rPr>
              <a:t>с.Строчково</a:t>
            </a:r>
            <a:r>
              <a:rPr lang="ru-RU" sz="1600" b="1" dirty="0">
                <a:solidFill>
                  <a:schemeClr val="tx1"/>
                </a:solidFill>
                <a:cs typeface="Times New Roman" pitchFamily="18" charset="0"/>
              </a:rPr>
              <a:t> 2021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B0A98-BCE6-46D3-BD1F-F9917E96F2A6}" type="slidenum">
              <a:rPr lang="ru-RU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Заголовок 2"/>
          <p:cNvSpPr>
            <a:spLocks noGrp="1"/>
          </p:cNvSpPr>
          <p:nvPr>
            <p:ph type="title"/>
          </p:nvPr>
        </p:nvSpPr>
        <p:spPr>
          <a:xfrm>
            <a:off x="251520" y="-1"/>
            <a:ext cx="8549580" cy="10715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Паспорт проекта                                                                              </a:t>
            </a:r>
            <a:b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 «Сокращение длительности процесса «Информирование и консультирование родителей (законных  представителей)»»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 txBox="1">
            <a:spLocks noGrp="1"/>
          </p:cNvSpPr>
          <p:nvPr>
            <p:ph idx="1"/>
          </p:nvPr>
        </p:nvSpPr>
        <p:spPr>
          <a:xfrm>
            <a:off x="285750" y="1428750"/>
            <a:ext cx="1857375" cy="30797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Общая информация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1C565-3972-44C5-BA90-1BE2B50C1292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14341" name="Прямоугольник 6"/>
          <p:cNvSpPr>
            <a:spLocks noChangeArrowheads="1"/>
          </p:cNvSpPr>
          <p:nvPr/>
        </p:nvSpPr>
        <p:spPr bwMode="auto">
          <a:xfrm>
            <a:off x="2357438" y="1214438"/>
            <a:ext cx="65008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«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Строчковский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детский сад» Городецкого района, Нижегородской области:</a:t>
            </a:r>
          </a:p>
          <a:p>
            <a:pPr algn="just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Границы процесса: </a:t>
            </a:r>
            <a:r>
              <a:rPr lang="ru-RU" sz="1200" spc="-1" dirty="0"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подсчет количества времени на затраты консультирования родителей </a:t>
            </a:r>
          </a:p>
          <a:p>
            <a:pPr algn="just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Дата начала  проекта:01.04.2021  Дата окончания проекта:30.06.2021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4313" y="2348880"/>
            <a:ext cx="8636000" cy="165618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343080" indent="-342720" algn="just">
              <a:lnSpc>
                <a:spcPct val="100000"/>
              </a:lnSpc>
              <a:buClr>
                <a:srgbClr val="002060"/>
              </a:buClr>
              <a:buFont typeface="StarSymbol"/>
              <a:buAutoNum type="arabicPeriod"/>
            </a:pPr>
            <a:endParaRPr lang="ru-RU" sz="1400" b="0" strike="noStrike" spc="-1" dirty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 marL="343080" indent="-342720" algn="just">
              <a:lnSpc>
                <a:spcPct val="100000"/>
              </a:lnSpc>
              <a:buClr>
                <a:srgbClr val="002060"/>
              </a:buClr>
              <a:buFont typeface="StarSymbol"/>
              <a:buAutoNum type="arabicPeriod"/>
            </a:pPr>
            <a:endParaRPr lang="ru-RU" sz="1400" spc="-1" dirty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 marL="343080" indent="-342720" algn="just">
              <a:lnSpc>
                <a:spcPct val="100000"/>
              </a:lnSpc>
              <a:buClr>
                <a:srgbClr val="002060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Высокая  трудоемкость процессов сбора, информирования, анкетирования и обработки данных в образовательном процессе;</a:t>
            </a:r>
          </a:p>
          <a:p>
            <a:pPr marL="343080" indent="-342720" algn="just">
              <a:lnSpc>
                <a:spcPct val="100000"/>
              </a:lnSpc>
              <a:buClr>
                <a:srgbClr val="002060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Отсутствие единого информационного пространства;</a:t>
            </a:r>
          </a:p>
          <a:p>
            <a:pPr marL="343080" indent="-342720" algn="just">
              <a:lnSpc>
                <a:spcPct val="100000"/>
              </a:lnSpc>
              <a:buClr>
                <a:srgbClr val="002060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Отсутствие совокупности качественных и количественных сведений;</a:t>
            </a:r>
          </a:p>
          <a:p>
            <a:pPr marL="343080" indent="-342720" algn="just">
              <a:lnSpc>
                <a:spcPct val="100000"/>
              </a:lnSpc>
              <a:buClr>
                <a:srgbClr val="002060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Высокий процент рабочего времени по взаимодействию с родителями (законных представителей) воспитанников.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4313" y="4221088"/>
            <a:ext cx="8658225" cy="8636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just">
              <a:defRPr/>
            </a:pPr>
            <a:r>
              <a:rPr lang="ru-RU" sz="1400" dirty="0"/>
              <a:t>   </a:t>
            </a:r>
          </a:p>
          <a:p>
            <a:pPr marL="342900" indent="-342900" algn="just">
              <a:defRPr/>
            </a:pPr>
            <a:endParaRPr lang="ru-RU" sz="1400" dirty="0">
              <a:solidFill>
                <a:srgbClr val="002060"/>
              </a:solidFill>
            </a:endParaRPr>
          </a:p>
          <a:p>
            <a:pPr marL="342900" indent="-342900">
              <a:defRPr/>
            </a:pPr>
            <a:r>
              <a:rPr lang="ru-RU" sz="1400" dirty="0">
                <a:solidFill>
                  <a:schemeClr val="tx1"/>
                </a:solidFill>
              </a:rPr>
              <a:t>	Сокращение трудоемкости образовательного процесса при взаимодействии с родителями (законными представителями) не менее чем на 55% к концу мая 2021 года</a:t>
            </a:r>
          </a:p>
          <a:p>
            <a:pPr marL="342900" indent="-342900" algn="just">
              <a:defRPr/>
            </a:pPr>
            <a:endParaRPr lang="ru-RU" sz="1400" b="1" dirty="0"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313" y="4201145"/>
            <a:ext cx="1344612" cy="3079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проекта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14313" y="5143500"/>
            <a:ext cx="8643937" cy="138184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000" b="1" dirty="0">
              <a:solidFill>
                <a:schemeClr val="tx1"/>
              </a:solidFill>
              <a:cs typeface="Times New Roman" pitchFamily="18" charset="0"/>
            </a:endParaRPr>
          </a:p>
          <a:p>
            <a:pPr algn="ctr">
              <a:defRPr/>
            </a:pPr>
            <a:endParaRPr lang="ru-RU" sz="1000" b="1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defRPr/>
            </a:pPr>
            <a:endParaRPr lang="ru-RU" sz="100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defRPr/>
            </a:pPr>
            <a:endParaRPr lang="ru-RU" sz="1200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343080" indent="-342720">
              <a:lnSpc>
                <a:spcPct val="100000"/>
              </a:lnSpc>
              <a:buClr>
                <a:srgbClr val="002060"/>
              </a:buClr>
              <a:buFont typeface="StarSymbol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1</a:t>
            </a:r>
            <a:r>
              <a:rPr lang="ru-RU" sz="1400" b="0" strike="noStrike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</a:rPr>
              <a:t>Оптимизация времени взаимодействия с родителями посредством интерактивных форм (онлайн, офлайн, </a:t>
            </a:r>
            <a:r>
              <a:rPr lang="ru-RU" sz="1400" b="0" strike="noStrike" spc="-1" dirty="0" err="1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</a:rPr>
              <a:t>мессенджеры</a:t>
            </a:r>
            <a:r>
              <a:rPr lang="ru-RU" sz="1400" b="0" strike="noStrike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</a:rPr>
              <a:t> и др.);</a:t>
            </a:r>
          </a:p>
          <a:p>
            <a:pPr marL="343080" indent="-342720">
              <a:lnSpc>
                <a:spcPct val="100000"/>
              </a:lnSpc>
              <a:buClr>
                <a:srgbClr val="002060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</a:rPr>
              <a:t>Модернизация автоматизированной системы сбора и обработки данных образовательного процесса.</a:t>
            </a:r>
          </a:p>
          <a:p>
            <a:pPr marL="342900" indent="-342900" eaLnBrk="0">
              <a:defRPr/>
            </a:pPr>
            <a:endParaRPr lang="ru-RU" sz="1400" dirty="0">
              <a:solidFill>
                <a:srgbClr val="FFC000"/>
              </a:solidFill>
              <a:cs typeface="Arial" charset="0"/>
            </a:endParaRPr>
          </a:p>
          <a:p>
            <a:pPr>
              <a:defRPr/>
            </a:pPr>
            <a:r>
              <a:rPr lang="ru-RU" sz="1000" dirty="0">
                <a:solidFill>
                  <a:schemeClr val="tx1"/>
                </a:solidFill>
                <a:cs typeface="Times New Roman" pitchFamily="18" charset="0"/>
              </a:rPr>
              <a:t>    </a:t>
            </a:r>
            <a:r>
              <a:rPr lang="ru-RU" sz="1000" b="1" dirty="0">
                <a:solidFill>
                  <a:schemeClr val="tx1"/>
                </a:solidFill>
                <a:cs typeface="Arial" charset="0"/>
              </a:rPr>
              <a:t>  </a:t>
            </a:r>
            <a:endParaRPr lang="ru-RU" sz="1000" dirty="0">
              <a:solidFill>
                <a:schemeClr val="tx1"/>
              </a:solidFill>
              <a:cs typeface="Arial" charset="0"/>
            </a:endParaRPr>
          </a:p>
          <a:p>
            <a:pPr>
              <a:defRPr/>
            </a:pP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313" y="5143500"/>
            <a:ext cx="2000250" cy="3079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Эффекты проекта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4313" y="2348880"/>
            <a:ext cx="3143250" cy="3079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Обоснование выбора процесса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683568" y="3140968"/>
            <a:ext cx="7704856" cy="151216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150000"/>
              </a:lnSpc>
              <a:defRPr/>
            </a:pPr>
            <a:endParaRPr lang="ru-RU" dirty="0"/>
          </a:p>
          <a:p>
            <a:pPr>
              <a:lnSpc>
                <a:spcPct val="150000"/>
              </a:lnSpc>
              <a:defRPr/>
            </a:pPr>
            <a:r>
              <a:rPr lang="ru-RU" dirty="0"/>
              <a:t>    </a:t>
            </a:r>
            <a:r>
              <a:rPr lang="ru-RU" dirty="0" err="1"/>
              <a:t>Махова</a:t>
            </a:r>
            <a:r>
              <a:rPr lang="ru-RU" dirty="0"/>
              <a:t> Г.Н. - воспитатель                             </a:t>
            </a:r>
            <a:r>
              <a:rPr lang="ru-RU" dirty="0" err="1"/>
              <a:t>Жаркова</a:t>
            </a:r>
            <a:r>
              <a:rPr lang="ru-RU" dirty="0"/>
              <a:t> Ю.Н. - воспитатель</a:t>
            </a:r>
          </a:p>
          <a:p>
            <a:pPr>
              <a:lnSpc>
                <a:spcPct val="150000"/>
              </a:lnSpc>
              <a:defRPr/>
            </a:pPr>
            <a:r>
              <a:rPr lang="ru-RU" sz="1600" dirty="0"/>
              <a:t>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8625" y="1214438"/>
            <a:ext cx="3071813" cy="101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Руководство проектом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14375" y="3140968"/>
            <a:ext cx="7674049" cy="400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Рабочая группа проекта</a:t>
            </a:r>
          </a:p>
        </p:txBody>
      </p:sp>
      <p:sp>
        <p:nvSpPr>
          <p:cNvPr id="10245" name="Заголовок 2"/>
          <p:cNvSpPr>
            <a:spLocks noGrp="1"/>
          </p:cNvSpPr>
          <p:nvPr>
            <p:ph type="title"/>
          </p:nvPr>
        </p:nvSpPr>
        <p:spPr>
          <a:xfrm>
            <a:off x="244475" y="333375"/>
            <a:ext cx="8648700" cy="4397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Команда проекта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48488" y="6376988"/>
            <a:ext cx="2133600" cy="365125"/>
          </a:xfrm>
        </p:spPr>
        <p:txBody>
          <a:bodyPr/>
          <a:lstStyle/>
          <a:p>
            <a:pPr>
              <a:defRPr/>
            </a:pPr>
            <a:fld id="{2E296488-181F-45B4-AAB9-602026D7BB29}" type="slidenum">
              <a:rPr lang="ru-RU" sz="1400"/>
              <a:pPr>
                <a:defRPr/>
              </a:pPr>
              <a:t>3</a:t>
            </a:fld>
            <a:endParaRPr lang="ru-RU" sz="1400" dirty="0"/>
          </a:p>
        </p:txBody>
      </p:sp>
      <p:sp>
        <p:nvSpPr>
          <p:cNvPr id="13319" name="Прямоугольник 6"/>
          <p:cNvSpPr>
            <a:spLocks noChangeArrowheads="1"/>
          </p:cNvSpPr>
          <p:nvPr/>
        </p:nvSpPr>
        <p:spPr bwMode="auto">
          <a:xfrm>
            <a:off x="4000500" y="1357313"/>
            <a:ext cx="4143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Егорова Ольга Николаевна, заведующий МБДОУ «Строчковский детский сад»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57200" y="-305717"/>
            <a:ext cx="8229600" cy="121443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ru-RU" sz="3200" dirty="0"/>
            </a:b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Карта текущего состояния процесса</a:t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 «Сокращение длительности процесса «Информирование и консультирование родителей (законных  представителей)»»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71F33-B96F-440F-A995-376B4D51BCCA}" type="slidenum">
              <a:rPr lang="ru-RU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59632" y="6372036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ВПП (время протекания процесса)  –  50 мин. - 115 мин.</a:t>
            </a:r>
          </a:p>
        </p:txBody>
      </p:sp>
      <p:pic>
        <p:nvPicPr>
          <p:cNvPr id="9" name="Содержимое 8" descr="Снимок экрана (16)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23113" t="22332" r="23217" b="10846"/>
          <a:stretch>
            <a:fillRect/>
          </a:stretch>
        </p:blipFill>
        <p:spPr>
          <a:xfrm>
            <a:off x="755576" y="1052736"/>
            <a:ext cx="7612274" cy="532859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Равнобедренный треугольник 25"/>
          <p:cNvSpPr/>
          <p:nvPr/>
        </p:nvSpPr>
        <p:spPr>
          <a:xfrm>
            <a:off x="179388" y="2133600"/>
            <a:ext cx="4176712" cy="4248150"/>
          </a:xfrm>
          <a:prstGeom prst="triangle">
            <a:avLst/>
          </a:prstGeom>
          <a:solidFill>
            <a:srgbClr val="92D05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7313" indent="-87313" algn="ctr">
              <a:spcAft>
                <a:spcPts val="600"/>
              </a:spcAft>
              <a:tabLst>
                <a:tab pos="-179388" algn="l"/>
              </a:tabLst>
              <a:defRPr/>
            </a:pPr>
            <a:r>
              <a:rPr lang="ru-RU" sz="1050" b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Федеральный </a:t>
            </a:r>
          </a:p>
          <a:p>
            <a:pPr marL="87313" indent="-87313" algn="ctr">
              <a:spcAft>
                <a:spcPts val="600"/>
              </a:spcAft>
              <a:tabLst>
                <a:tab pos="-179388" algn="l"/>
              </a:tabLst>
              <a:defRPr/>
            </a:pPr>
            <a:r>
              <a:rPr lang="ru-RU" sz="1050" b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Уровень </a:t>
            </a:r>
          </a:p>
          <a:p>
            <a:pPr marL="457200">
              <a:spcAft>
                <a:spcPts val="600"/>
              </a:spcAft>
              <a:tabLst>
                <a:tab pos="-179388" algn="l"/>
              </a:tabLst>
              <a:defRPr/>
            </a:pPr>
            <a:endParaRPr lang="ru-RU" sz="1000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174625" algn="ctr">
              <a:spcAft>
                <a:spcPts val="600"/>
              </a:spcAft>
              <a:tabLst>
                <a:tab pos="-179388" algn="l"/>
              </a:tabLst>
              <a:defRPr/>
            </a:pPr>
            <a:r>
              <a:rPr lang="ru-RU" sz="1200" b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Муниципальный </a:t>
            </a:r>
          </a:p>
          <a:p>
            <a:pPr marL="457200" indent="-282575" algn="ctr">
              <a:spcAft>
                <a:spcPts val="600"/>
              </a:spcAft>
              <a:tabLst>
                <a:tab pos="-179388" algn="l"/>
              </a:tabLst>
              <a:defRPr/>
            </a:pPr>
            <a:r>
              <a:rPr lang="ru-RU" sz="1200" b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уровень</a:t>
            </a:r>
          </a:p>
          <a:p>
            <a:pPr marL="457200">
              <a:spcAft>
                <a:spcPts val="600"/>
              </a:spcAft>
              <a:tabLst>
                <a:tab pos="-179388" algn="l"/>
              </a:tabLst>
              <a:defRPr/>
            </a:pPr>
            <a:endParaRPr lang="ru-RU" sz="1000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457200">
              <a:spcAft>
                <a:spcPts val="600"/>
              </a:spcAft>
              <a:tabLst>
                <a:tab pos="-179388" algn="l"/>
              </a:tabLst>
              <a:defRPr/>
            </a:pPr>
            <a:endParaRPr lang="ru-RU" sz="1000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457200" algn="ctr">
              <a:spcAft>
                <a:spcPts val="600"/>
              </a:spcAft>
              <a:tabLst>
                <a:tab pos="-179388" algn="l"/>
              </a:tabLst>
              <a:defRPr/>
            </a:pPr>
            <a:r>
              <a:rPr lang="ru-RU" sz="1200" b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Уровень образовательной организации</a:t>
            </a:r>
          </a:p>
          <a:p>
            <a:pPr marL="457200">
              <a:spcAft>
                <a:spcPts val="600"/>
              </a:spcAft>
              <a:tabLst>
                <a:tab pos="-179388" algn="l"/>
              </a:tabLst>
              <a:defRPr/>
            </a:pPr>
            <a:endParaRPr lang="ru-RU" sz="1000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457200">
              <a:spcAft>
                <a:spcPts val="600"/>
              </a:spcAft>
              <a:tabLst>
                <a:tab pos="-179388" algn="l"/>
              </a:tabLst>
              <a:defRPr/>
            </a:pPr>
            <a:endParaRPr lang="ru-RU" sz="1000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457200">
              <a:spcAft>
                <a:spcPts val="600"/>
              </a:spcAft>
              <a:tabLst>
                <a:tab pos="-179388" algn="l"/>
              </a:tabLst>
              <a:defRPr/>
            </a:pPr>
            <a:endParaRPr lang="ru-RU" sz="1000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457200">
              <a:spcAft>
                <a:spcPts val="600"/>
              </a:spcAft>
              <a:tabLst>
                <a:tab pos="-179388" algn="l"/>
              </a:tabLst>
              <a:defRPr/>
            </a:pPr>
            <a:endParaRPr lang="ru-RU" sz="1000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457200">
              <a:spcAft>
                <a:spcPts val="600"/>
              </a:spcAft>
              <a:tabLst>
                <a:tab pos="-179388" algn="l"/>
              </a:tabLst>
              <a:defRPr/>
            </a:pPr>
            <a:endParaRPr lang="ru-RU" sz="1000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457200">
              <a:spcAft>
                <a:spcPts val="600"/>
              </a:spcAft>
              <a:tabLst>
                <a:tab pos="-179388" algn="l"/>
              </a:tabLst>
              <a:defRPr/>
            </a:pPr>
            <a:endParaRPr lang="ru-RU" sz="1000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457200">
              <a:spcAft>
                <a:spcPts val="600"/>
              </a:spcAft>
              <a:tabLst>
                <a:tab pos="-179388" algn="l"/>
              </a:tabLst>
              <a:defRPr/>
            </a:pPr>
            <a:endParaRPr lang="ru-RU" sz="1000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457200">
              <a:spcAft>
                <a:spcPts val="600"/>
              </a:spcAft>
              <a:tabLst>
                <a:tab pos="-179388" algn="l"/>
              </a:tabLst>
              <a:defRPr/>
            </a:pPr>
            <a:endParaRPr lang="ru-RU" sz="1000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457200">
              <a:spcAft>
                <a:spcPts val="600"/>
              </a:spcAft>
              <a:tabLst>
                <a:tab pos="-179388" algn="l"/>
              </a:tabLst>
              <a:defRPr/>
            </a:pPr>
            <a:endParaRPr lang="ru-RU" sz="1000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457200">
              <a:spcAft>
                <a:spcPts val="600"/>
              </a:spcAft>
              <a:tabLst>
                <a:tab pos="-179388" algn="l"/>
              </a:tabLst>
              <a:defRPr/>
            </a:pPr>
            <a:endParaRPr lang="ru-RU" sz="1000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>
          <a:xfrm>
            <a:off x="428625" y="1268413"/>
            <a:ext cx="3638550" cy="5762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Пирамида проблем</a:t>
            </a:r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643938" y="6429375"/>
            <a:ext cx="347662" cy="28575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b="1">
                <a:solidFill>
                  <a:srgbClr val="23263C"/>
                </a:solidFill>
                <a:latin typeface="Arial" charset="0"/>
                <a:cs typeface="Arial" charset="0"/>
              </a:rPr>
              <a:t>5.</a:t>
            </a:r>
          </a:p>
        </p:txBody>
      </p:sp>
      <p:sp>
        <p:nvSpPr>
          <p:cNvPr id="15365" name="Заголовок 1"/>
          <p:cNvSpPr txBox="1">
            <a:spLocks/>
          </p:cNvSpPr>
          <p:nvPr/>
        </p:nvSpPr>
        <p:spPr bwMode="auto">
          <a:xfrm>
            <a:off x="755650" y="116632"/>
            <a:ext cx="838835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ru-RU" sz="3000" dirty="0">
              <a:solidFill>
                <a:schemeClr val="tx2"/>
              </a:solidFill>
              <a:latin typeface="Franklin Gothic Medium" pitchFamily="34" charset="0"/>
            </a:endParaRPr>
          </a:p>
          <a:p>
            <a:pPr algn="ctr" eaLnBrk="0" hangingPunct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ВВЕДЕНИЕ В ПРЕДМЕТНУЮ ОБЛАСТЬ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(описание ситуации «как есть»)</a:t>
            </a:r>
            <a:br>
              <a:rPr lang="ru-RU" sz="2400" b="1" dirty="0">
                <a:solidFill>
                  <a:schemeClr val="tx2"/>
                </a:solidFill>
                <a:latin typeface="Franklin Gothic Medium" pitchFamily="34" charset="0"/>
              </a:rPr>
            </a:br>
            <a:endParaRPr lang="ru-RU" sz="2400" b="1" dirty="0">
              <a:solidFill>
                <a:schemeClr val="tx2"/>
              </a:solidFill>
              <a:latin typeface="Franklin Gothic Medium" pitchFamily="34" charset="0"/>
            </a:endParaRPr>
          </a:p>
        </p:txBody>
      </p:sp>
      <p:graphicFrame>
        <p:nvGraphicFramePr>
          <p:cNvPr id="17460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927706"/>
              </p:ext>
            </p:extLst>
          </p:nvPr>
        </p:nvGraphicFramePr>
        <p:xfrm>
          <a:off x="4356100" y="2349500"/>
          <a:ext cx="4464050" cy="3617874"/>
        </p:xfrm>
        <a:graphic>
          <a:graphicData uri="http://schemas.openxmlformats.org/drawingml/2006/table">
            <a:tbl>
              <a:tblPr/>
              <a:tblGrid>
                <a:gridCol w="99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0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4551">
                <a:tc>
                  <a:txBody>
                    <a:bodyPr/>
                    <a:lstStyle/>
                    <a:p>
                      <a:pPr marL="45720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-179388" algn="l"/>
                        </a:tabLst>
                      </a:pP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009" marR="53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-179388" algn="l"/>
                        </a:tabLst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/>
                        <a:t>Потеря времени в связи с отсутствием руководителя и специалистов ДОУ на месте (совещание, т.п.)</a:t>
                      </a:r>
                    </a:p>
                  </a:txBody>
                  <a:tcPr marL="53009" marR="53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551">
                <a:tc>
                  <a:txBody>
                    <a:bodyPr/>
                    <a:lstStyle/>
                    <a:p>
                      <a:pPr marL="45720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-179388" algn="l"/>
                        </a:tabLst>
                      </a:pP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009" marR="53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-179388" algn="l"/>
                        </a:tabLst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200" dirty="0"/>
                        <a:t>Потеря времени при  ознакомлении родителей (законных представителей) с  документами для поступления и оформления в детский сад</a:t>
                      </a:r>
                    </a:p>
                  </a:txBody>
                  <a:tcPr marL="53009" marR="53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507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-179388" algn="l"/>
                        </a:tabLst>
                      </a:pP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009" marR="53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Потеря времени во время информирования и консультирования родителей и сбора данных (законных представителей)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 marL="53009" marR="53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074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-179388" algn="l"/>
                        </a:tabLst>
                      </a:pP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009" marR="53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-179388" algn="l"/>
                        </a:tabLst>
                        <a:defRPr/>
                      </a:pPr>
                      <a:r>
                        <a:rPr lang="ru-RU" sz="1200" dirty="0"/>
                        <a:t>Индивидуальное информирование и консультирование родителей (законных представителей)</a:t>
                      </a:r>
                    </a:p>
                  </a:txBody>
                  <a:tcPr marL="53009" marR="53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057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-179388" algn="l"/>
                        </a:tabLst>
                      </a:pP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009" marR="53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-179388" algn="l"/>
                        </a:tabLst>
                        <a:defRPr/>
                      </a:pPr>
                      <a:r>
                        <a:rPr lang="ru-RU" sz="1200" dirty="0"/>
                        <a:t>Потеря времени при повторном консультировании</a:t>
                      </a:r>
                    </a:p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-179388" algn="l"/>
                        </a:tabLst>
                        <a:defRPr/>
                      </a:pPr>
                      <a:endParaRPr lang="ru-RU" sz="1200" dirty="0"/>
                    </a:p>
                  </a:txBody>
                  <a:tcPr marL="53009" marR="53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21" name="Прямая соединительная линия 20"/>
          <p:cNvCxnSpPr/>
          <p:nvPr/>
        </p:nvCxnSpPr>
        <p:spPr>
          <a:xfrm>
            <a:off x="1042988" y="4724400"/>
            <a:ext cx="252095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476375" y="3644900"/>
            <a:ext cx="15113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1" name="TextBox 21"/>
          <p:cNvSpPr txBox="1">
            <a:spLocks noChangeArrowheads="1"/>
          </p:cNvSpPr>
          <p:nvPr/>
        </p:nvSpPr>
        <p:spPr bwMode="auto">
          <a:xfrm>
            <a:off x="2627313" y="2565400"/>
            <a:ext cx="1608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выявлены</a:t>
            </a:r>
          </a:p>
        </p:txBody>
      </p:sp>
      <p:sp>
        <p:nvSpPr>
          <p:cNvPr id="15392" name="TextBox 22"/>
          <p:cNvSpPr txBox="1">
            <a:spLocks noChangeArrowheads="1"/>
          </p:cNvSpPr>
          <p:nvPr/>
        </p:nvSpPr>
        <p:spPr bwMode="auto">
          <a:xfrm>
            <a:off x="2700338" y="4221163"/>
            <a:ext cx="1620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выявлены</a:t>
            </a:r>
          </a:p>
        </p:txBody>
      </p:sp>
      <p:sp>
        <p:nvSpPr>
          <p:cNvPr id="23" name="Ромб 22"/>
          <p:cNvSpPr/>
          <p:nvPr/>
        </p:nvSpPr>
        <p:spPr>
          <a:xfrm>
            <a:off x="4499992" y="2497460"/>
            <a:ext cx="642937" cy="5715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4" name="Ромб 23"/>
          <p:cNvSpPr/>
          <p:nvPr/>
        </p:nvSpPr>
        <p:spPr>
          <a:xfrm>
            <a:off x="500062" y="5643562"/>
            <a:ext cx="687562" cy="665757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5" name="Ромб 24"/>
          <p:cNvSpPr/>
          <p:nvPr/>
        </p:nvSpPr>
        <p:spPr>
          <a:xfrm>
            <a:off x="1264767" y="5373216"/>
            <a:ext cx="642937" cy="64293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7" name="Ромб 26"/>
          <p:cNvSpPr/>
          <p:nvPr/>
        </p:nvSpPr>
        <p:spPr>
          <a:xfrm>
            <a:off x="1912838" y="5661248"/>
            <a:ext cx="642938" cy="642937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9" name="Ромб 28"/>
          <p:cNvSpPr/>
          <p:nvPr/>
        </p:nvSpPr>
        <p:spPr>
          <a:xfrm>
            <a:off x="2555776" y="5373216"/>
            <a:ext cx="642938" cy="64293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1" name="Ромб 30"/>
          <p:cNvSpPr/>
          <p:nvPr/>
        </p:nvSpPr>
        <p:spPr>
          <a:xfrm>
            <a:off x="4572000" y="3289548"/>
            <a:ext cx="571500" cy="5715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2" name="Ромб 31"/>
          <p:cNvSpPr/>
          <p:nvPr/>
        </p:nvSpPr>
        <p:spPr>
          <a:xfrm>
            <a:off x="4572000" y="4077072"/>
            <a:ext cx="571500" cy="5715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3" name="Ромб 32"/>
          <p:cNvSpPr/>
          <p:nvPr/>
        </p:nvSpPr>
        <p:spPr>
          <a:xfrm>
            <a:off x="4572000" y="4797152"/>
            <a:ext cx="571500" cy="5715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4" name="Ромб 33"/>
          <p:cNvSpPr/>
          <p:nvPr/>
        </p:nvSpPr>
        <p:spPr>
          <a:xfrm>
            <a:off x="4572000" y="5517232"/>
            <a:ext cx="571500" cy="50006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5" name="Ромб 34"/>
          <p:cNvSpPr/>
          <p:nvPr/>
        </p:nvSpPr>
        <p:spPr>
          <a:xfrm>
            <a:off x="3367088" y="5594945"/>
            <a:ext cx="642937" cy="71437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5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89" name="Group 5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487830"/>
              </p:ext>
            </p:extLst>
          </p:nvPr>
        </p:nvGraphicFramePr>
        <p:xfrm>
          <a:off x="468313" y="1125538"/>
          <a:ext cx="8280921" cy="5155707"/>
        </p:xfrm>
        <a:graphic>
          <a:graphicData uri="http://schemas.openxmlformats.org/drawingml/2006/table">
            <a:tbl>
              <a:tblPr/>
              <a:tblGrid>
                <a:gridCol w="2790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1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9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Проблемы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Способ решения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Экономия времени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740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-179388" algn="l"/>
                        </a:tabLst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/>
                        <a:t>Потеря времени в связи </a:t>
                      </a:r>
                    </a:p>
                    <a:p>
                      <a:pPr algn="ctr"/>
                      <a:r>
                        <a:rPr lang="ru-RU" sz="1200" dirty="0"/>
                        <a:t>с отсутствием руководителя и педагогов ДОУ на месте</a:t>
                      </a:r>
                    </a:p>
                  </a:txBody>
                  <a:tcPr marL="53009" marR="530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altLang="ru-RU" sz="1200" dirty="0"/>
                        <a:t>Составление онлайн-графика приема граждан </a:t>
                      </a:r>
                    </a:p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altLang="ru-RU" sz="1200" dirty="0"/>
                        <a:t>с учетом плановых совещаний руководителя и педагогов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10 минут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740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-179388" algn="l"/>
                        </a:tabLst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200" dirty="0"/>
                        <a:t>Потеря времени при  ознакомлении родителей (законных представителей) </a:t>
                      </a:r>
                    </a:p>
                    <a:p>
                      <a:pPr algn="ctr" fontAlgn="t"/>
                      <a:r>
                        <a:rPr lang="ru-RU" sz="1200" dirty="0"/>
                        <a:t>с  документами для поступления и оформления в детский сад</a:t>
                      </a:r>
                    </a:p>
                  </a:txBody>
                  <a:tcPr marL="53009" marR="530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>
                          <a:solidFill>
                            <a:srgbClr val="000000"/>
                          </a:solidFill>
                        </a:rPr>
                        <a:t>Самостоятельное ознакомление </a:t>
                      </a:r>
                    </a:p>
                    <a:p>
                      <a:pPr algn="ctr"/>
                      <a:r>
                        <a:rPr lang="ru-RU" sz="1200" dirty="0">
                          <a:solidFill>
                            <a:srgbClr val="000000"/>
                          </a:solidFill>
                        </a:rPr>
                        <a:t>с документами (требуемыми для приема в сад) на сайте ДОУ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 минут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38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Потеря времени </a:t>
                      </a:r>
                    </a:p>
                    <a:p>
                      <a:pPr algn="ctr"/>
                      <a:r>
                        <a:rPr lang="ru-RU" sz="1200" dirty="0"/>
                        <a:t>во время информирования </a:t>
                      </a:r>
                    </a:p>
                    <a:p>
                      <a:pPr algn="ctr"/>
                      <a:r>
                        <a:rPr lang="ru-RU" sz="1200" dirty="0"/>
                        <a:t>и консультирования родителей и сбора данных (законных представителей)</a:t>
                      </a:r>
                    </a:p>
                  </a:txBody>
                  <a:tcPr marL="53009" marR="530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0000"/>
                          </a:solidFill>
                        </a:rPr>
                        <a:t>Онлайн-запись родителя (законного представителя) </a:t>
                      </a:r>
                    </a:p>
                    <a:p>
                      <a:pPr lvl="0" algn="ctr">
                        <a:defRPr/>
                      </a:pPr>
                      <a:r>
                        <a:rPr lang="ru-RU" sz="1200" dirty="0">
                          <a:latin typeface="Calibri" pitchFamily="34" charset="0"/>
                          <a:cs typeface="Times New Roman" pitchFamily="18" charset="0"/>
                        </a:rPr>
                        <a:t>с указанием интересующего вопроса обращения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30 минут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8740">
                <a:tc>
                  <a:txBody>
                    <a:bodyPr/>
                    <a:lstStyle/>
                    <a:p>
                      <a:pPr marL="841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-179388" algn="l"/>
                          <a:tab pos="84138" algn="l"/>
                        </a:tabLst>
                        <a:defRPr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Длительный период заполнения </a:t>
                      </a:r>
                      <a:r>
                        <a:rPr lang="ru-RU" sz="1200" dirty="0"/>
                        <a:t>Индивидуальное информирование и консультирование родителей (законных представителей)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данных в табеле посещаемости</a:t>
                      </a:r>
                    </a:p>
                  </a:txBody>
                  <a:tcPr marL="53009" marR="530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</a:rPr>
                        <a:t>Онлайн- или офлайн- вебинар  с увеличением охвата родителей (законных представителей) по выявленным проблемам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 минут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303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Потеря времени </a:t>
                      </a:r>
                    </a:p>
                    <a:p>
                      <a:pPr algn="ctr"/>
                      <a:r>
                        <a:rPr lang="ru-RU" sz="1200" dirty="0"/>
                        <a:t>при повторном консультировании</a:t>
                      </a:r>
                    </a:p>
                  </a:txBody>
                  <a:tcPr marL="53009" marR="530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>
                          <a:solidFill>
                            <a:srgbClr val="000000"/>
                          </a:solidFill>
                        </a:rPr>
                        <a:t>Индивидуальное онлайн- или офлайн-консультирование, использование современных мессенджеров  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Viber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» и «WhatsApp».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 минут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420" name="TextBox 5"/>
          <p:cNvSpPr txBox="1">
            <a:spLocks noChangeArrowheads="1"/>
          </p:cNvSpPr>
          <p:nvPr/>
        </p:nvSpPr>
        <p:spPr bwMode="auto">
          <a:xfrm>
            <a:off x="2555875" y="333375"/>
            <a:ext cx="44640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АНАЛИЗ ПРОБЛЕМ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>
          <a:xfrm>
            <a:off x="214313" y="-27384"/>
            <a:ext cx="8534151" cy="151216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Карта целевого состояния процесса</a:t>
            </a:r>
            <a:br>
              <a:rPr lang="ru-RU" alt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«Оптимизация процесса «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Информирование </a:t>
            </a:r>
            <a:br>
              <a:rPr lang="ru-RU" sz="2000" u="sng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и  консультирование  родителей (законных представителей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»»</a:t>
            </a:r>
            <a:br>
              <a:rPr lang="ru-RU" sz="2400" dirty="0"/>
            </a:br>
            <a:endParaRPr lang="ru-RU" altLang="ru-RU" sz="2400" dirty="0"/>
          </a:p>
        </p:txBody>
      </p:sp>
      <p:sp>
        <p:nvSpPr>
          <p:cNvPr id="6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500813"/>
            <a:ext cx="347662" cy="285750"/>
          </a:xfrm>
        </p:spPr>
        <p:txBody>
          <a:bodyPr/>
          <a:lstStyle/>
          <a:p>
            <a:pPr algn="ctr">
              <a:defRPr/>
            </a:pPr>
            <a:fld id="{874252DD-FAB4-4E5B-8F8A-C2CA9A33F4C1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7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93912" y="6093296"/>
            <a:ext cx="6246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ВПП (время протекания процесса)  –  22 мин. - 50 мин.</a:t>
            </a:r>
          </a:p>
        </p:txBody>
      </p:sp>
      <p:pic>
        <p:nvPicPr>
          <p:cNvPr id="8" name="Рисунок 7" descr="Снимок экрана (17).png"/>
          <p:cNvPicPr>
            <a:picLocks noChangeAspect="1"/>
          </p:cNvPicPr>
          <p:nvPr/>
        </p:nvPicPr>
        <p:blipFill>
          <a:blip r:embed="rId2" cstate="print"/>
          <a:srcRect l="16925" t="19185" r="17713" b="19185"/>
          <a:stretch>
            <a:fillRect/>
          </a:stretch>
        </p:blipFill>
        <p:spPr>
          <a:xfrm>
            <a:off x="323528" y="1340768"/>
            <a:ext cx="8421663" cy="446449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+mn-lt"/>
              </a:rPr>
              <a:t>Достигнутые   результаты    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Экономия времени 65 минут; 55 %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C0F14-A1F8-4844-9881-8EC1553B9CAF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420888"/>
            <a:ext cx="2736304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115 – 50 минут</a:t>
            </a:r>
          </a:p>
          <a:p>
            <a:pPr algn="ctr"/>
            <a:r>
              <a:rPr lang="ru-RU" sz="2800" dirty="0"/>
              <a:t>время протекания процесса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44008" y="2564904"/>
            <a:ext cx="3672408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Снижение временных потерь за счёт роста эффективности взаимодействия персонала, за счёт выполнения  всех мероприятий дорожной карты проекта.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1830</TotalTime>
  <Words>485</Words>
  <Application>Microsoft Office PowerPoint</Application>
  <PresentationFormat>Экран (4:3)</PresentationFormat>
  <Paragraphs>138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Презентация PowerPoint</vt:lpstr>
      <vt:lpstr>Паспорт проекта                                                                                «Сокращение длительности процесса «Информирование и консультирование родителей (законных  представителей)»»</vt:lpstr>
      <vt:lpstr>Команда проекта </vt:lpstr>
      <vt:lpstr> Карта текущего состояния процесса  «Сокращение длительности процесса «Информирование и консультирование родителей (законных  представителей)»»</vt:lpstr>
      <vt:lpstr>Пирамида проблем</vt:lpstr>
      <vt:lpstr>Презентация PowerPoint</vt:lpstr>
      <vt:lpstr>Карта целевого состояния процесса «Оптимизация процесса «Информирование  и  консультирование  родителей (законных представителей»» </vt:lpstr>
      <vt:lpstr>Достигнутые   результаты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организации</dc:title>
  <dc:creator>Шиянова Елена Николаевна</dc:creator>
  <cp:lastModifiedBy>Tigra-25@yandex.ru</cp:lastModifiedBy>
  <cp:revision>176</cp:revision>
  <cp:lastPrinted>2019-04-25T09:14:46Z</cp:lastPrinted>
  <dcterms:created xsi:type="dcterms:W3CDTF">2018-08-20T14:01:12Z</dcterms:created>
  <dcterms:modified xsi:type="dcterms:W3CDTF">2022-02-14T17:46:51Z</dcterms:modified>
</cp:coreProperties>
</file>